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948A67-1675-486F-922C-3AAF69E8D5AB}" v="6" dt="2021-11-23T07:27:34.1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8088A-46D1-4F48-9C19-0691CBBE87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3C618AB-752F-4413-8A9C-9064776FB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1B91C3-E4A3-4609-8BDF-784D17B11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CA02-20B0-44A6-AEE2-8226B25E22E0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736F5ED-513D-4951-9B56-642F7CCD8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7E40042-DDBE-465A-BA1E-C46125015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9DD9A-7D16-4014-83D5-A0EF6D073C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047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11546D-E514-4BD9-822F-6D9914659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60D7763-9ACE-4290-982A-C24975B13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9C749EA-DEA1-4F30-8CE7-F489ED1EF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CA02-20B0-44A6-AEE2-8226B25E22E0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0F1D590-594F-4B4B-919B-1E524A2BD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963D200-A03E-4AC1-A60E-40D8C0B61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9DD9A-7D16-4014-83D5-A0EF6D073C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9065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2CFDF98E-6A13-423E-A94A-0DCE29487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6A70410-B8BA-406E-9DA0-4524414D1B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AC823A3-9D2A-44B1-944B-B403F38F9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CA02-20B0-44A6-AEE2-8226B25E22E0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F908046-9C06-4406-8C37-17B37A3B4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45F3455-7C9D-4F5B-92DF-9954F4B88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9DD9A-7D16-4014-83D5-A0EF6D073C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047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37E21E-5583-40E5-B71C-4E0B8BCF4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CEAE0D8-A35A-4704-B3BA-ACA35A519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20359AE-CF7B-4E90-AD1F-A4B68D3DF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CA02-20B0-44A6-AEE2-8226B25E22E0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0ECF1ED-A745-4A61-89CD-5F26FFF6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26D6E2-081D-4BFA-8969-9BBC7A897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9DD9A-7D16-4014-83D5-A0EF6D073C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209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15D931-FF7E-43CC-BC59-E3D686272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02DE939-D34B-4093-9D22-6FA688E2C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5C38F78-0B37-485B-9118-E40B72EFB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CA02-20B0-44A6-AEE2-8226B25E22E0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4B43CDB-6EAD-4E25-8780-FCB903CC7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CE49EDE-34F1-47BB-8BBA-401B16CAC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9DD9A-7D16-4014-83D5-A0EF6D073C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3753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C8230-2868-4772-895D-CCCAE4EA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7891397-5A9C-449C-880B-3EC8D4EBA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6D95548-E7A4-443E-B6D2-162105A4E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E30DE41-0D11-44A9-AC81-BB13F0294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CA02-20B0-44A6-AEE2-8226B25E22E0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43F998A-3B1D-460F-8076-2C704F45C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E3C24B3-C1C1-4BD3-8FC0-C65C3EBA4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9DD9A-7D16-4014-83D5-A0EF6D073C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640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61745-477D-45C8-82C6-8C666D42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DC6BB84-687F-4EE8-BAB5-02114B687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F12F214-6064-4D0A-A2EC-BC883C84A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A1D0BFF3-E3D6-4437-9282-FAB9FA542A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170BF6D-C1F3-4876-8DFB-0AE8AD66C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E16F452E-EEA0-455E-B29E-CD29E1108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CA02-20B0-44A6-AEE2-8226B25E22E0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BB13A65-9413-464A-897A-3E479128C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AA2D3A2-2B26-4F5F-8239-E11F768FD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9DD9A-7D16-4014-83D5-A0EF6D073C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237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A84A15-2A70-43C9-B905-4F983ACAF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D2784D6-F5E1-44B3-9DDB-F31124B29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CA02-20B0-44A6-AEE2-8226B25E22E0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5A11AAB-8948-443E-A22B-AF2275FBD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24759C0-4CD2-4D7D-960F-B13881EFB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9DD9A-7D16-4014-83D5-A0EF6D073C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970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C0BB9055-A3A7-4319-87DC-D6C253448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CA02-20B0-44A6-AEE2-8226B25E22E0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CF3BF02-6E69-4CA5-A694-82FF9A1C2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A56A53C-DB2A-4A27-AAE0-517D0DAF5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9DD9A-7D16-4014-83D5-A0EF6D073C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411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629B13-ED18-41C2-8C1F-8640BC112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5AC5D2B-CCBB-4C89-9AB5-16AB7F537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31899D0-E63C-458B-A680-73A14C2B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C5BA5C3-050E-4750-AD2E-7382D5F9C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CA02-20B0-44A6-AEE2-8226B25E22E0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5611DDB-C064-4BDF-9D7F-E3BF2A349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6D3A132-E4F3-4156-96DB-77DF9B35B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9DD9A-7D16-4014-83D5-A0EF6D073C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104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BD531-5EAD-4A4C-95C0-8A285665D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124FB4B8-0AF0-4E5E-B5BF-D897F80F5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9152B7C-C92E-4BA5-AC16-E8753339D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9A16C9A-79B7-420B-9C0E-B772CF40D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CA02-20B0-44A6-AEE2-8226B25E22E0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181B944-F7A6-496D-909E-1E7284FED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0C972E0-96BD-4B3B-9519-4AE06A34F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9DD9A-7D16-4014-83D5-A0EF6D073C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453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7F1ABE1-9241-4E35-9B98-A5A21F953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F8BF3E9-F507-43BE-A4C4-3D3AE9982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9632B0A-8429-4AAF-832A-F6849ECF06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CCA02-20B0-44A6-AEE2-8226B25E22E0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BA437C1-524D-4BE5-80A2-2140D17E3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D052A3C-AAD5-4722-88C7-D97667A36C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9DD9A-7D16-4014-83D5-A0EF6D073C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0380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t billede, der indeholder tekst, tastatur, elektronik, computer&#10;&#10;Automatisk genereret beskrivelse">
            <a:extLst>
              <a:ext uri="{FF2B5EF4-FFF2-40B4-BE49-F238E27FC236}">
                <a16:creationId xmlns:a16="http://schemas.microsoft.com/office/drawing/2014/main" id="{053CE301-F1DF-4ED7-9CF1-474C4C3680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7" b="-1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1A3416-B4D8-47B5-B2F4-717798C7D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da-DK" sz="3700"/>
              <a:t>Esbjerg Kommune</a:t>
            </a:r>
            <a:br>
              <a:rPr lang="da-DK" sz="3700" dirty="0"/>
            </a:br>
            <a:r>
              <a:rPr lang="da-DK" sz="3700" dirty="0"/>
              <a:t>Brev til fagforvaltningerne</a:t>
            </a:r>
            <a:br>
              <a:rPr lang="da-DK" sz="3700" dirty="0"/>
            </a:br>
            <a:endParaRPr lang="da-DK" sz="37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60C9AB8-60C3-42D8-9AB7-2B43DA220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da-DK" sz="2000" dirty="0"/>
              <a:t>Ny krav til hvordan vi laver regninger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7BD5242C-A2AF-4CBF-A524-429FBA9C09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64" y="5790749"/>
            <a:ext cx="1849951" cy="67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691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Et billede, der indeholder tekst, indendørs, computer, skrivebord&#10;&#10;Automatisk genereret beskrivelse">
            <a:extLst>
              <a:ext uri="{FF2B5EF4-FFF2-40B4-BE49-F238E27FC236}">
                <a16:creationId xmlns:a16="http://schemas.microsoft.com/office/drawing/2014/main" id="{E21317A1-4561-4C7E-9250-4C422E11F2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0" r="1424"/>
          <a:stretch/>
        </p:blipFill>
        <p:spPr bwMode="auto">
          <a:xfrm>
            <a:off x="4117521" y="10"/>
            <a:ext cx="80744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F23F8A3-8FD7-4779-8323-FDC26BE99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859800" cy="6858478"/>
          </a:xfrm>
          <a:custGeom>
            <a:avLst/>
            <a:gdLst>
              <a:gd name="connsiteX0" fmla="*/ 7859800 w 7859800"/>
              <a:gd name="connsiteY0" fmla="*/ 6858478 h 6858478"/>
              <a:gd name="connsiteX1" fmla="*/ 435245 w 7859800"/>
              <a:gd name="connsiteY1" fmla="*/ 6858478 h 6858478"/>
              <a:gd name="connsiteX2" fmla="*/ 435505 w 7859800"/>
              <a:gd name="connsiteY2" fmla="*/ 6857916 h 6858478"/>
              <a:gd name="connsiteX3" fmla="*/ 0 w 7859800"/>
              <a:gd name="connsiteY3" fmla="*/ 6857916 h 6858478"/>
              <a:gd name="connsiteX4" fmla="*/ 0 w 7859800"/>
              <a:gd name="connsiteY4" fmla="*/ 0 h 6858478"/>
              <a:gd name="connsiteX5" fmla="*/ 3611620 w 7859800"/>
              <a:gd name="connsiteY5" fmla="*/ 0 h 6858478"/>
              <a:gd name="connsiteX6" fmla="*/ 4677848 w 7859800"/>
              <a:gd name="connsiteY6" fmla="*/ 0 h 6858478"/>
              <a:gd name="connsiteX7" fmla="*/ 4683425 w 7859800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9800" h="6858478">
                <a:moveTo>
                  <a:pt x="7859800" y="6858478"/>
                </a:moveTo>
                <a:lnTo>
                  <a:pt x="435245" y="6858478"/>
                </a:lnTo>
                <a:lnTo>
                  <a:pt x="435505" y="6857916"/>
                </a:lnTo>
                <a:lnTo>
                  <a:pt x="0" y="6857916"/>
                </a:lnTo>
                <a:lnTo>
                  <a:pt x="0" y="0"/>
                </a:lnTo>
                <a:lnTo>
                  <a:pt x="3611620" y="0"/>
                </a:lnTo>
                <a:lnTo>
                  <a:pt x="4677848" y="0"/>
                </a:lnTo>
                <a:lnTo>
                  <a:pt x="4683425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F605C4CC-A25C-416F-8333-7CB7DC97D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431174" cy="6858478"/>
          </a:xfrm>
          <a:custGeom>
            <a:avLst/>
            <a:gdLst>
              <a:gd name="connsiteX0" fmla="*/ 7431174 w 7431174"/>
              <a:gd name="connsiteY0" fmla="*/ 6858478 h 6858478"/>
              <a:gd name="connsiteX1" fmla="*/ 6619 w 7431174"/>
              <a:gd name="connsiteY1" fmla="*/ 6858478 h 6858478"/>
              <a:gd name="connsiteX2" fmla="*/ 6879 w 7431174"/>
              <a:gd name="connsiteY2" fmla="*/ 6857916 h 6858478"/>
              <a:gd name="connsiteX3" fmla="*/ 0 w 7431174"/>
              <a:gd name="connsiteY3" fmla="*/ 6857916 h 6858478"/>
              <a:gd name="connsiteX4" fmla="*/ 0 w 7431174"/>
              <a:gd name="connsiteY4" fmla="*/ 0 h 6858478"/>
              <a:gd name="connsiteX5" fmla="*/ 3182994 w 7431174"/>
              <a:gd name="connsiteY5" fmla="*/ 0 h 6858478"/>
              <a:gd name="connsiteX6" fmla="*/ 4249222 w 7431174"/>
              <a:gd name="connsiteY6" fmla="*/ 0 h 6858478"/>
              <a:gd name="connsiteX7" fmla="*/ 4254799 w 7431174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31174" h="6858478">
                <a:moveTo>
                  <a:pt x="7431174" y="6858478"/>
                </a:moveTo>
                <a:lnTo>
                  <a:pt x="6619" y="6858478"/>
                </a:lnTo>
                <a:lnTo>
                  <a:pt x="6879" y="6857916"/>
                </a:lnTo>
                <a:lnTo>
                  <a:pt x="0" y="6857916"/>
                </a:lnTo>
                <a:lnTo>
                  <a:pt x="0" y="0"/>
                </a:lnTo>
                <a:lnTo>
                  <a:pt x="3182994" y="0"/>
                </a:lnTo>
                <a:lnTo>
                  <a:pt x="4249222" y="0"/>
                </a:lnTo>
                <a:lnTo>
                  <a:pt x="4254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4BA821-9777-4D2A-8E69-6E567A5F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5266155" cy="1325563"/>
          </a:xfrm>
        </p:spPr>
        <p:txBody>
          <a:bodyPr>
            <a:normAutofit/>
          </a:bodyPr>
          <a:lstStyle/>
          <a:p>
            <a:r>
              <a:rPr lang="da-DK" dirty="0"/>
              <a:t>Nyt statsligt inddrivelsessystem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6ACDA6-89B6-4AFC-8B3D-DC10B0D36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022601"/>
            <a:ext cx="4193590" cy="4154361"/>
          </a:xfrm>
        </p:spPr>
        <p:txBody>
          <a:bodyPr>
            <a:normAutofit/>
          </a:bodyPr>
          <a:lstStyle/>
          <a:p>
            <a:r>
              <a:rPr lang="da-DK" sz="1400" dirty="0"/>
              <a:t>Gældsstyrelsen er efter EFI skandalen i gang med at implementere et nyt inddrivelsessystem, der hedder PSRM. </a:t>
            </a:r>
            <a:br>
              <a:rPr lang="da-DK" sz="1400" dirty="0"/>
            </a:br>
            <a:endParaRPr lang="da-DK" sz="1400" dirty="0"/>
          </a:p>
          <a:p>
            <a:r>
              <a:rPr lang="da-DK" sz="1400" dirty="0"/>
              <a:t>PSRM modtager alle oplysninger om en regning i nogle autoriserede felter, der fortæller noget om hvad der skal betales, hvornår det er stiftet, hvilken periode det vedrører og meget mere.</a:t>
            </a:r>
            <a:br>
              <a:rPr lang="da-DK" sz="1400" dirty="0"/>
            </a:br>
            <a:r>
              <a:rPr lang="da-DK" sz="1400" dirty="0"/>
              <a:t> </a:t>
            </a:r>
          </a:p>
          <a:p>
            <a:r>
              <a:rPr lang="da-DK" sz="1400" dirty="0"/>
              <a:t>Da Gældsstyrelsen opererer med ”0-fejls-kultur”, er det meget vigtigt at disse stamdata er korrekte. </a:t>
            </a:r>
          </a:p>
          <a:p>
            <a:endParaRPr lang="da-DK" sz="1400" dirty="0"/>
          </a:p>
          <a:p>
            <a:r>
              <a:rPr lang="da-DK" sz="1400" dirty="0"/>
              <a:t>Der er kommet en lovændring, der gør, at Gældsstyrelsen blot på mistanke om fejl, må suspendere alt inddrivelse for en kommune</a:t>
            </a:r>
          </a:p>
          <a:p>
            <a:endParaRPr lang="da-DK" sz="1400" dirty="0"/>
          </a:p>
        </p:txBody>
      </p:sp>
      <p:pic>
        <p:nvPicPr>
          <p:cNvPr id="7" name="Billede 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12B45007-9FE9-4588-8B8D-4CAAA675BA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56" y="6099143"/>
            <a:ext cx="1112224" cy="40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4447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4BA821-9777-4D2A-8E69-6E567A5F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da-DK"/>
              <a:t>Stamdata – starter i fagsystemet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6ACDA6-89B6-4AFC-8B3D-DC10B0D36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da-DK" sz="1400" dirty="0"/>
              <a:t>Når der laves en regning/faktura, er der ingen problemer, så længe de bliver betalt. Vi må dog erkende, at der også er nogle, der ikke betaler, og det ved vi ikke på forhånd. </a:t>
            </a:r>
          </a:p>
          <a:p>
            <a:endParaRPr lang="da-DK" sz="1400" dirty="0"/>
          </a:p>
          <a:p>
            <a:r>
              <a:rPr lang="da-DK" sz="1400" dirty="0"/>
              <a:t>Når en regning ikke bliver betalt, sender Opkrævningskontoret en rykker – nogle gange to – og hvis der fortsat ikke betales, kan vi sende regningen til inddrivelse ved Gældsstyrelsen.</a:t>
            </a:r>
          </a:p>
          <a:p>
            <a:pPr marL="0" indent="0">
              <a:buNone/>
            </a:pPr>
            <a:endParaRPr lang="da-DK" sz="1400" dirty="0"/>
          </a:p>
          <a:p>
            <a:r>
              <a:rPr lang="da-DK" sz="1400" dirty="0"/>
              <a:t>Hvis regninger dannes i et fagsystem, er det dette system, der danner og leverer de grundlæggende stamdata.</a:t>
            </a:r>
          </a:p>
          <a:p>
            <a:endParaRPr lang="da-DK" sz="1400" dirty="0"/>
          </a:p>
          <a:p>
            <a:r>
              <a:rPr lang="da-DK" sz="1400" dirty="0"/>
              <a:t>Det er ikke længere muligt at ændre på disse data direkte i Debitorsystemet når først regningerne er lavet. Så skal det hele ”retur” og laves korrekt igen.</a:t>
            </a:r>
          </a:p>
          <a:p>
            <a:endParaRPr lang="da-DK" sz="1400" dirty="0"/>
          </a:p>
          <a:p>
            <a:endParaRPr lang="da-DK" sz="14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46ADA57D-53ED-46CE-9346-8F52B305E1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76" b="1"/>
          <a:stretch/>
        </p:blipFill>
        <p:spPr bwMode="auto">
          <a:xfrm>
            <a:off x="6417734" y="2232082"/>
            <a:ext cx="4935970" cy="3904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6CAD8D48-7121-4D56-B3C8-3DE0993E11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37" y="6099143"/>
            <a:ext cx="1112224" cy="40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678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328F9B3A-E442-4350-8351-F0B1C3F52A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5" r="752" b="1"/>
          <a:stretch/>
        </p:blipFill>
        <p:spPr bwMode="auto">
          <a:xfrm>
            <a:off x="3522468" y="10"/>
            <a:ext cx="86695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4BA821-9777-4D2A-8E69-6E567A5F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da-DK" sz="2800" dirty="0"/>
              <a:t>Manuelle regninger fra Prisme Debitor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6ACDA6-89B6-4AFC-8B3D-DC10B0D36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3" y="2718054"/>
            <a:ext cx="3671517" cy="3207258"/>
          </a:xfrm>
        </p:spPr>
        <p:txBody>
          <a:bodyPr anchor="t">
            <a:normAutofit/>
          </a:bodyPr>
          <a:lstStyle/>
          <a:p>
            <a:r>
              <a:rPr lang="da-DK" sz="1700" dirty="0"/>
              <a:t>Ikke alle regninger leveres af et fagsystem. </a:t>
            </a:r>
          </a:p>
          <a:p>
            <a:pPr marL="0" indent="0">
              <a:buNone/>
            </a:pPr>
            <a:endParaRPr lang="da-DK" sz="1700" dirty="0"/>
          </a:p>
          <a:p>
            <a:r>
              <a:rPr lang="da-DK" sz="1700" dirty="0"/>
              <a:t>Der findes også mange regninger der dannes manuelt i Prisme Debitor. </a:t>
            </a:r>
          </a:p>
          <a:p>
            <a:pPr marL="0" indent="0">
              <a:buNone/>
            </a:pPr>
            <a:endParaRPr lang="da-DK" sz="1700" dirty="0"/>
          </a:p>
          <a:p>
            <a:r>
              <a:rPr lang="da-DK" sz="1700" dirty="0"/>
              <a:t>Det er de enkelte fagforvaltninger, der fortsat laver disse regninger, og det er derfor også her ansvaret for korrekte stamdata er.</a:t>
            </a:r>
          </a:p>
          <a:p>
            <a:endParaRPr lang="da-DK" sz="1700" dirty="0"/>
          </a:p>
        </p:txBody>
      </p:sp>
      <p:pic>
        <p:nvPicPr>
          <p:cNvPr id="9" name="Billede 8" descr="Et billede, der indeholder tekst&#10;&#10;Automatisk genereret beskrivelse">
            <a:extLst>
              <a:ext uri="{FF2B5EF4-FFF2-40B4-BE49-F238E27FC236}">
                <a16:creationId xmlns:a16="http://schemas.microsoft.com/office/drawing/2014/main" id="{F8F607A8-B47F-47A5-B23D-61B64BC13D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05" y="6099143"/>
            <a:ext cx="1112224" cy="40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802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4BA821-9777-4D2A-8E69-6E567A5F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r>
              <a:rPr lang="da-DK" sz="3800">
                <a:solidFill>
                  <a:schemeClr val="bg1"/>
                </a:solidFill>
              </a:rPr>
              <a:t>Vejledninger til oprettelse af regninger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6ACDA6-89B6-4AFC-8B3D-DC10B0D36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769" y="1909192"/>
            <a:ext cx="4586513" cy="3647710"/>
          </a:xfrm>
        </p:spPr>
        <p:txBody>
          <a:bodyPr>
            <a:normAutofit/>
          </a:bodyPr>
          <a:lstStyle/>
          <a:p>
            <a:r>
              <a:rPr lang="da-DK" sz="1700">
                <a:solidFill>
                  <a:schemeClr val="bg1"/>
                </a:solidFill>
              </a:rPr>
              <a:t>Alle typer af regninger gennemgår i øjeblikket en sanering ved Gældsstyrelsen og alle regninger bliver grupperet i fordringstyper.</a:t>
            </a:r>
            <a:br>
              <a:rPr lang="da-DK" sz="1700">
                <a:solidFill>
                  <a:schemeClr val="bg1"/>
                </a:solidFill>
              </a:rPr>
            </a:br>
            <a:endParaRPr lang="da-DK" sz="1700">
              <a:solidFill>
                <a:schemeClr val="bg1"/>
              </a:solidFill>
            </a:endParaRPr>
          </a:p>
          <a:p>
            <a:r>
              <a:rPr lang="da-DK" sz="1700">
                <a:solidFill>
                  <a:schemeClr val="bg1"/>
                </a:solidFill>
              </a:rPr>
              <a:t> Hver fordringstype får en tydelig beskrivelse af hvordan stamdata skal udfyldes.</a:t>
            </a:r>
          </a:p>
          <a:p>
            <a:endParaRPr lang="da-DK" sz="1700">
              <a:solidFill>
                <a:schemeClr val="bg1"/>
              </a:solidFill>
            </a:endParaRPr>
          </a:p>
          <a:p>
            <a:r>
              <a:rPr lang="da-DK" sz="1700">
                <a:solidFill>
                  <a:schemeClr val="bg1"/>
                </a:solidFill>
              </a:rPr>
              <a:t>I takt med at disse bliver klar, og der bliver lavet nye betalingsarter, vil der fra Opkrævningskontoret komme vejledninger til, hvordan I skal oprette regningerne.</a:t>
            </a:r>
          </a:p>
          <a:p>
            <a:endParaRPr lang="da-DK" sz="1700">
              <a:solidFill>
                <a:schemeClr val="bg1"/>
              </a:solidFill>
            </a:endParaRP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Et billede, der indeholder tekst, indendørs, computer, skrivebord&#10;&#10;Automatisk genereret beskrivelse">
            <a:extLst>
              <a:ext uri="{FF2B5EF4-FFF2-40B4-BE49-F238E27FC236}">
                <a16:creationId xmlns:a16="http://schemas.microsoft.com/office/drawing/2014/main" id="{31C30B81-3521-4CFD-BAD0-AED9100A4C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4" r="13099"/>
          <a:stretch/>
        </p:blipFill>
        <p:spPr bwMode="auto">
          <a:xfrm>
            <a:off x="6525453" y="10"/>
            <a:ext cx="566654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lede 7" descr="Et billede, der indeholder tekst&#10;&#10;Automatisk genereret beskrivelse">
            <a:extLst>
              <a:ext uri="{FF2B5EF4-FFF2-40B4-BE49-F238E27FC236}">
                <a16:creationId xmlns:a16="http://schemas.microsoft.com/office/drawing/2014/main" id="{9F0123AF-2328-4FD9-A55C-A3BF3B5C02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391" y="6099143"/>
            <a:ext cx="1112224" cy="40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358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t billede, der indeholder tekst, person, indendørs, kvinde&#10;&#10;Automatisk genereret beskrivelse">
            <a:extLst>
              <a:ext uri="{FF2B5EF4-FFF2-40B4-BE49-F238E27FC236}">
                <a16:creationId xmlns:a16="http://schemas.microsoft.com/office/drawing/2014/main" id="{4429FE33-9792-4F45-B814-E78B18B99D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02" r="603"/>
          <a:stretch/>
        </p:blipFill>
        <p:spPr bwMode="auto">
          <a:xfrm>
            <a:off x="4117521" y="10"/>
            <a:ext cx="80744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8" name="Freeform: Shape 70">
            <a:extLst>
              <a:ext uri="{FF2B5EF4-FFF2-40B4-BE49-F238E27FC236}">
                <a16:creationId xmlns:a16="http://schemas.microsoft.com/office/drawing/2014/main" id="{8F23F8A3-8FD7-4779-8323-FDC26BE99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859800" cy="6858478"/>
          </a:xfrm>
          <a:custGeom>
            <a:avLst/>
            <a:gdLst>
              <a:gd name="connsiteX0" fmla="*/ 7859800 w 7859800"/>
              <a:gd name="connsiteY0" fmla="*/ 6858478 h 6858478"/>
              <a:gd name="connsiteX1" fmla="*/ 435245 w 7859800"/>
              <a:gd name="connsiteY1" fmla="*/ 6858478 h 6858478"/>
              <a:gd name="connsiteX2" fmla="*/ 435505 w 7859800"/>
              <a:gd name="connsiteY2" fmla="*/ 6857916 h 6858478"/>
              <a:gd name="connsiteX3" fmla="*/ 0 w 7859800"/>
              <a:gd name="connsiteY3" fmla="*/ 6857916 h 6858478"/>
              <a:gd name="connsiteX4" fmla="*/ 0 w 7859800"/>
              <a:gd name="connsiteY4" fmla="*/ 0 h 6858478"/>
              <a:gd name="connsiteX5" fmla="*/ 3611620 w 7859800"/>
              <a:gd name="connsiteY5" fmla="*/ 0 h 6858478"/>
              <a:gd name="connsiteX6" fmla="*/ 4677848 w 7859800"/>
              <a:gd name="connsiteY6" fmla="*/ 0 h 6858478"/>
              <a:gd name="connsiteX7" fmla="*/ 4683425 w 7859800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9800" h="6858478">
                <a:moveTo>
                  <a:pt x="7859800" y="6858478"/>
                </a:moveTo>
                <a:lnTo>
                  <a:pt x="435245" y="6858478"/>
                </a:lnTo>
                <a:lnTo>
                  <a:pt x="435505" y="6857916"/>
                </a:lnTo>
                <a:lnTo>
                  <a:pt x="0" y="6857916"/>
                </a:lnTo>
                <a:lnTo>
                  <a:pt x="0" y="0"/>
                </a:lnTo>
                <a:lnTo>
                  <a:pt x="3611620" y="0"/>
                </a:lnTo>
                <a:lnTo>
                  <a:pt x="4677848" y="0"/>
                </a:lnTo>
                <a:lnTo>
                  <a:pt x="4683425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49" name="Freeform: Shape 72">
            <a:extLst>
              <a:ext uri="{FF2B5EF4-FFF2-40B4-BE49-F238E27FC236}">
                <a16:creationId xmlns:a16="http://schemas.microsoft.com/office/drawing/2014/main" id="{F605C4CC-A25C-416F-8333-7CB7DC97D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431174" cy="6858478"/>
          </a:xfrm>
          <a:custGeom>
            <a:avLst/>
            <a:gdLst>
              <a:gd name="connsiteX0" fmla="*/ 7431174 w 7431174"/>
              <a:gd name="connsiteY0" fmla="*/ 6858478 h 6858478"/>
              <a:gd name="connsiteX1" fmla="*/ 6619 w 7431174"/>
              <a:gd name="connsiteY1" fmla="*/ 6858478 h 6858478"/>
              <a:gd name="connsiteX2" fmla="*/ 6879 w 7431174"/>
              <a:gd name="connsiteY2" fmla="*/ 6857916 h 6858478"/>
              <a:gd name="connsiteX3" fmla="*/ 0 w 7431174"/>
              <a:gd name="connsiteY3" fmla="*/ 6857916 h 6858478"/>
              <a:gd name="connsiteX4" fmla="*/ 0 w 7431174"/>
              <a:gd name="connsiteY4" fmla="*/ 0 h 6858478"/>
              <a:gd name="connsiteX5" fmla="*/ 3182994 w 7431174"/>
              <a:gd name="connsiteY5" fmla="*/ 0 h 6858478"/>
              <a:gd name="connsiteX6" fmla="*/ 4249222 w 7431174"/>
              <a:gd name="connsiteY6" fmla="*/ 0 h 6858478"/>
              <a:gd name="connsiteX7" fmla="*/ 4254799 w 7431174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31174" h="6858478">
                <a:moveTo>
                  <a:pt x="7431174" y="6858478"/>
                </a:moveTo>
                <a:lnTo>
                  <a:pt x="6619" y="6858478"/>
                </a:lnTo>
                <a:lnTo>
                  <a:pt x="6879" y="6857916"/>
                </a:lnTo>
                <a:lnTo>
                  <a:pt x="0" y="6857916"/>
                </a:lnTo>
                <a:lnTo>
                  <a:pt x="0" y="0"/>
                </a:lnTo>
                <a:lnTo>
                  <a:pt x="3182994" y="0"/>
                </a:lnTo>
                <a:lnTo>
                  <a:pt x="4249222" y="0"/>
                </a:lnTo>
                <a:lnTo>
                  <a:pt x="4254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4BA821-9777-4D2A-8E69-6E567A5F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5266155" cy="1325563"/>
          </a:xfrm>
        </p:spPr>
        <p:txBody>
          <a:bodyPr>
            <a:normAutofit/>
          </a:bodyPr>
          <a:lstStyle/>
          <a:p>
            <a:r>
              <a:rPr lang="da-DK" sz="3100"/>
              <a:t>Når du bliver i tvivl </a:t>
            </a:r>
            <a:br>
              <a:rPr lang="da-DK" sz="3100"/>
            </a:br>
            <a:r>
              <a:rPr lang="da-DK" sz="3100"/>
              <a:t>– kontakt opkrævningskontoret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6ACDA6-89B6-4AFC-8B3D-DC10B0D36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022601"/>
            <a:ext cx="3941499" cy="4154361"/>
          </a:xfrm>
        </p:spPr>
        <p:txBody>
          <a:bodyPr>
            <a:normAutofit/>
          </a:bodyPr>
          <a:lstStyle/>
          <a:p>
            <a:r>
              <a:rPr lang="da-DK" sz="1700" dirty="0"/>
              <a:t>Nogle gange skal det undersøges ved Gældsstyrelsen, hvilken fordringstype der skal bruges og måske også hvordan stamdata skal defineres.  </a:t>
            </a:r>
          </a:p>
          <a:p>
            <a:pPr marL="0" indent="0">
              <a:buNone/>
            </a:pPr>
            <a:endParaRPr lang="da-DK" sz="1700" dirty="0"/>
          </a:p>
          <a:p>
            <a:r>
              <a:rPr lang="da-DK" sz="1700" dirty="0"/>
              <a:t>Vi kender heller ikke til alle typer af regninger, der laves, så hvis I står for at skulle lave regninger, er I velkomne til at rette henvendelse til XXXXXXX, så vi kan finde ud af om fordringstypen til jeres regninger er klar.</a:t>
            </a:r>
          </a:p>
          <a:p>
            <a:endParaRPr lang="da-DK" sz="1700" dirty="0"/>
          </a:p>
        </p:txBody>
      </p:sp>
      <p:pic>
        <p:nvPicPr>
          <p:cNvPr id="7" name="Billede 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01DD7C77-2118-41AF-972F-AEEC3E94D5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10" y="6099143"/>
            <a:ext cx="1112224" cy="40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7856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436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Esbjerg Kommune Brev til fagforvaltningerne </vt:lpstr>
      <vt:lpstr>Nyt statsligt inddrivelsessystem</vt:lpstr>
      <vt:lpstr>Stamdata – starter i fagsystemet</vt:lpstr>
      <vt:lpstr>Manuelle regninger fra Prisme Debitor</vt:lpstr>
      <vt:lpstr>Vejledninger til oprettelse af regninger</vt:lpstr>
      <vt:lpstr>Når du bliver i tvivl  – kontakt opkrævningskontoret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Brev til fagforvaltningerne</dc:title>
  <dc:creator>Michael Møller</dc:creator>
  <cp:lastModifiedBy>Karin M. Kristiansen. KMK</cp:lastModifiedBy>
  <cp:revision>3</cp:revision>
  <dcterms:created xsi:type="dcterms:W3CDTF">2021-11-19T10:16:25Z</dcterms:created>
  <dcterms:modified xsi:type="dcterms:W3CDTF">2021-11-23T07:36:49Z</dcterms:modified>
</cp:coreProperties>
</file>